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CCBF76-70AF-4DCD-91C7-DA723757DDA9}" v="75" dt="2026-03-04T15:10:05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00F0FF"/>
                </a:solidFill>
                <a:latin typeface="Segoe UI"/>
              </a:defRPr>
            </a:pPr>
            <a:r>
              <a:t>MAȘINĂ AUTONOMĂ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  <a:latin typeface="Segoe UI"/>
              </a:defRPr>
            </a:pPr>
            <a:r>
              <a:t>CU URMĂRIRE DE LINIE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566160"/>
            <a:ext cx="3047695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B0BCD0"/>
                </a:solidFill>
                <a:latin typeface="Segoe UI"/>
              </a:defRPr>
            </a:pPr>
            <a:r>
              <a:t>ESP32  |  Senzori IR  |  Motoare DC  |  Control PID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607088"/>
                </a:solidFill>
                <a:latin typeface="Segoe UI"/>
              </a:defRPr>
            </a:pPr>
            <a:r>
              <a:t>Proiect Arduino  |  2026-2027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76966"/>
            <a:ext cx="5154705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 sz="3200" b="1">
                <a:solidFill>
                  <a:srgbClr val="00F0FF"/>
                </a:solidFill>
                <a:latin typeface="Segoe UI"/>
              </a:defRPr>
            </a:pPr>
            <a:r>
              <a:rPr lang="en-US" dirty="0"/>
              <a:t>PREZENTARE GENERALĂ</a:t>
            </a:r>
            <a:endParaRPr lang="en-US" dirty="0">
              <a:cs typeface="Segoe U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212925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Segoe UI"/>
              </a:defRPr>
            </a:pPr>
            <a:r>
              <a:t>Ce este o mașină cu urmărire de linie?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33065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CD0"/>
                </a:solidFill>
                <a:latin typeface="Segoe UI"/>
              </a:defRPr>
            </a:pPr>
            <a:r>
              <a:t>Un vehicul autonom care urmărește o linie neagră pe o suprafață albă folosind senzori infraroșu. Mașina citește datele de la senzori, le prelucrează printr-un algoritm de control PID și ajustează viteza motoarelor pentru a rămâne pe traseu — totul fără intervenție umană.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280160"/>
            <a:ext cx="5029200" cy="9601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0" y="1280160"/>
            <a:ext cx="73152" cy="96012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766560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Segoe UI"/>
              </a:defRPr>
            </a:pPr>
            <a:r>
              <a:t>Controler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0" y="17373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ESP32 DevKit — procesor dual-core, WiFi, Bluetooth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468880"/>
            <a:ext cx="5029200" cy="9601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400800" y="2468880"/>
            <a:ext cx="73152" cy="96012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766560" y="25603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Segoe UI"/>
              </a:defRPr>
            </a:pPr>
            <a:r>
              <a:t>Senzori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66560" y="292608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Matrice de 6 senzori IR (TCRT5000)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3657600"/>
            <a:ext cx="5029200" cy="9601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400800" y="3657600"/>
            <a:ext cx="73152" cy="9601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766560" y="37490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Segoe UI"/>
              </a:defRPr>
            </a:pPr>
            <a:r>
              <a:t>Motoare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6560" y="4114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2-4 motoare DC cu reductor + Driver L298N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0" y="4846320"/>
            <a:ext cx="5029200" cy="9601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400800" y="4846320"/>
            <a:ext cx="73152" cy="960120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766560" y="4937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Segoe UI"/>
              </a:defRPr>
            </a:pPr>
            <a:r>
              <a:t>Algoritm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60" y="5325932"/>
            <a:ext cx="465268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Buclă de control PID la ~100 de cicluri/secundă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F0FF"/>
                </a:solidFill>
                <a:latin typeface="Segoe UI"/>
              </a:defRPr>
            </a:pPr>
            <a:r>
              <a:t>COMPONENTE NECESARE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28016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280160"/>
            <a:ext cx="73152" cy="105156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05840" y="137160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ESP32 DevKit V1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73736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Microcontrolerul principal — WiFi, Bluetooth, multe porturi GPIO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56032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31520" y="2560320"/>
            <a:ext cx="73152" cy="105156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26517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Matrice 6 senzori IR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01752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TCRT5000 — citește poziția liniei prin ieșire analogică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840479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31520" y="3840479"/>
            <a:ext cx="73152" cy="105156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05840" y="3931919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Driver motor L298N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297679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Punte H dublă — controlează 2 motoare (viteză + direcție)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512064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731520" y="5120640"/>
            <a:ext cx="73152" cy="105156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05840" y="52120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2x Motoare DC + Roți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557784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Motoare TT (3-6V) cu roți de cauciuc pentru aderență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128016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00800" y="1280160"/>
            <a:ext cx="73152" cy="105156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675120" y="137160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Șasiu / Cadru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173736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Platformă din acril sau printată 3D pentru montaj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256032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6400800" y="2560320"/>
            <a:ext cx="73152" cy="105156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675120" y="26517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Baterie (7.4V)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75120" y="301752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2S LiPo sau 4xAA — alimentează motoarele + ESP32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0" y="3840479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6400800" y="3840479"/>
            <a:ext cx="73152" cy="1051560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675120" y="3931919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LED-uri + Rezistențe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75120" y="4297679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Indicatoare de stare: alimentare, viraje, linie pierdută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0" y="5120640"/>
            <a:ext cx="5303520" cy="105156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6400800" y="5120640"/>
            <a:ext cx="73152" cy="1051560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675120" y="52120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Segoe UI"/>
              </a:defRPr>
            </a:pPr>
            <a:r>
              <a:t>Fire + Breadboard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557784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Conexiuni de prototipare între module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F0FF"/>
                </a:solidFill>
                <a:latin typeface="Segoe UI"/>
              </a:defRPr>
            </a:pPr>
            <a:r>
              <a:t>CUM FUNCȚIONEAZĂ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371600"/>
            <a:ext cx="2286000" cy="16459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286000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5544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F0FF"/>
                </a:solidFill>
                <a:latin typeface="Segoe UI"/>
              </a:defRPr>
            </a:pPr>
            <a:r>
              <a:t>1. DETECTARE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01168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0BCD0"/>
                </a:solidFill>
                <a:latin typeface="Segoe UI"/>
              </a:defRPr>
            </a:pPr>
            <a:r>
              <a:t>Senzorii IR citesc</a:t>
            </a:r>
            <a:br/>
            <a:r>
              <a:t>poziția liniei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18288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0F0FF"/>
                </a:solidFill>
                <a:latin typeface="Segoe UI"/>
              </a:defRPr>
            </a:pPr>
            <a:r>
              <a:t>&gt;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66160" y="1371600"/>
            <a:ext cx="2286000" cy="16459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566160" y="1371600"/>
            <a:ext cx="2286000" cy="54864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749040" y="15544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4D7CFF"/>
                </a:solidFill>
                <a:latin typeface="Segoe UI"/>
              </a:defRPr>
            </a:pPr>
            <a:r>
              <a:t>2. PRELUCRARE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49040" y="201168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0BCD0"/>
                </a:solidFill>
                <a:latin typeface="Segoe UI"/>
              </a:defRPr>
            </a:pPr>
            <a:r>
              <a:t>ESP32 calculează</a:t>
            </a:r>
            <a:br/>
            <a:r>
              <a:t>abaterea de la centru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18288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4D7CFF"/>
                </a:solidFill>
                <a:latin typeface="Segoe UI"/>
              </a:defRPr>
            </a:pPr>
            <a:r>
              <a:t>&gt;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1371600"/>
            <a:ext cx="2286000" cy="16459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400800" y="1371600"/>
            <a:ext cx="2286000" cy="54864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583680" y="15544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A855F7"/>
                </a:solidFill>
                <a:latin typeface="Segoe UI"/>
              </a:defRPr>
            </a:pPr>
            <a:r>
              <a:t>3. PID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201168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0BCD0"/>
                </a:solidFill>
                <a:latin typeface="Segoe UI"/>
              </a:defRPr>
            </a:pPr>
            <a:r>
              <a:t>Algoritmul PID</a:t>
            </a:r>
            <a:br/>
            <a:r>
              <a:t>calculează corecția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0" y="18288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A855F7"/>
                </a:solidFill>
                <a:latin typeface="Segoe UI"/>
              </a:defRPr>
            </a:pPr>
            <a:r>
              <a:t>&gt;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235440" y="1371600"/>
            <a:ext cx="2286000" cy="164592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9235440" y="1371600"/>
            <a:ext cx="2286000" cy="54864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418320" y="15544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4ECB71"/>
                </a:solidFill>
                <a:latin typeface="Segoe UI"/>
              </a:defRPr>
            </a:pPr>
            <a:r>
              <a:t>4. ACȚIUNE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201168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0BCD0"/>
                </a:solidFill>
                <a:latin typeface="Segoe UI"/>
              </a:defRPr>
            </a:pPr>
            <a:r>
              <a:t>Motoarele ajustează</a:t>
            </a:r>
            <a:br/>
            <a:r>
              <a:t>viteza și direcția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Segoe UI"/>
              </a:defRPr>
            </a:pPr>
            <a:r>
              <a:t>Algoritmul de Control PID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02336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&gt;  P (Proporțional) — Corecție proporțională cu eroarea. Eroare mare = virare bruscă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498848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&gt;  I (Integral) — Acumulează erorile anterioare. Corectează devierea constantă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974336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CD0"/>
                </a:solidFill>
                <a:latin typeface="Segoe UI"/>
              </a:defRPr>
            </a:pPr>
            <a:r>
              <a:t>&gt;  D (Derivativ) — Anticipează eroarea viitoare. Previne oscilațiile și depășirile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449824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F0FF"/>
                </a:solidFill>
                <a:latin typeface="Segoe UI"/>
              </a:defRPr>
            </a:pPr>
            <a:r>
              <a:t>   Ieșire = Kp × eroare  +  Ki × Integrala(eroare)  +  Kd × d(eroare)/dt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6B6B"/>
                </a:solidFill>
                <a:latin typeface="Segoe UI"/>
              </a:defRPr>
            </a:pPr>
            <a:r>
              <a:t>PROBLEME POSIBILE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280160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280160"/>
            <a:ext cx="73152" cy="1463040"/>
          </a:xfrm>
          <a:prstGeom prst="rect">
            <a:avLst/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05840" y="141732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Mașina oscilează / face zig-zag pe linie dreaptă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828800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Cauză: PID nereglat — Kd prea mic sau Kp prea mare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017520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31520" y="3017520"/>
            <a:ext cx="73152" cy="1463040"/>
          </a:xfrm>
          <a:prstGeom prst="rect">
            <a:avLst/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315468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Mașina pierde linia în viraje strânse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566160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Cauză: Viteză prea mare pentru raza virajului, sau senzorii detectează curba prea târziu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754879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31520" y="4754879"/>
            <a:ext cx="73152" cy="1463040"/>
          </a:xfrm>
          <a:prstGeom prst="rect">
            <a:avLst/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05840" y="4936862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Senzorii dau valori inconsistente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5393166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Cauză: Interferență de lumină ambiantă, înălțime greșită a senzorilor sau probleme cu suprafața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0" y="1280160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400800" y="1280160"/>
            <a:ext cx="73152" cy="1463040"/>
          </a:xfrm>
          <a:prstGeom prst="rect">
            <a:avLst/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675120" y="141732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Motoarele se rotesc cu viteze diferite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1828800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Cauză: Toleranțe de fabricație — motoarele nu sunt niciodată identice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3017520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00800" y="3017520"/>
            <a:ext cx="73152" cy="1463040"/>
          </a:xfrm>
          <a:prstGeom prst="rect">
            <a:avLst/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675120" y="315468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ESP32 se resetează aleatoriu în funcționare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3566160"/>
            <a:ext cx="47548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t>Cauză: Căderi de tensiune când motoarele consumă curent mare (condiție de blocare)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4754879"/>
            <a:ext cx="5303520" cy="146304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6400800" y="4754879"/>
            <a:ext cx="73152" cy="1463040"/>
          </a:xfrm>
          <a:prstGeom prst="rect">
            <a:avLst/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675120" y="4936862"/>
            <a:ext cx="4754880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 sz="1600" b="1">
                <a:solidFill>
                  <a:srgbClr val="FFFFFF"/>
                </a:solidFill>
                <a:latin typeface="Segoe UI"/>
              </a:defRPr>
            </a:pPr>
            <a:r>
              <a:rPr dirty="0" err="1"/>
              <a:t>Funcționează</a:t>
            </a:r>
            <a:r>
              <a:rPr dirty="0"/>
              <a:t> pe </a:t>
            </a:r>
            <a:r>
              <a:rPr dirty="0" err="1"/>
              <a:t>hârtie</a:t>
            </a:r>
            <a:r>
              <a:rPr dirty="0"/>
              <a:t> </a:t>
            </a:r>
            <a:r>
              <a:rPr dirty="0" err="1"/>
              <a:t>dar</a:t>
            </a:r>
            <a:r>
              <a:rPr dirty="0"/>
              <a:t> </a:t>
            </a:r>
            <a:r>
              <a:rPr dirty="0" err="1"/>
              <a:t>eșuează</a:t>
            </a:r>
            <a:r>
              <a:rPr dirty="0"/>
              <a:t> pe </a:t>
            </a:r>
            <a:r>
              <a:rPr dirty="0" err="1"/>
              <a:t>alte</a:t>
            </a:r>
            <a:r>
              <a:rPr lang="en-US" dirty="0"/>
              <a:t> </a:t>
            </a:r>
            <a:r>
              <a:rPr dirty="0" err="1"/>
              <a:t>suprafețe</a:t>
            </a:r>
            <a:endParaRPr lang="en-US" dirty="0" err="1">
              <a:cs typeface="Segoe U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75120" y="5494019"/>
            <a:ext cx="4754880" cy="4924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defRPr sz="1300" b="0">
                <a:solidFill>
                  <a:srgbClr val="B0BCD0"/>
                </a:solidFill>
                <a:latin typeface="Segoe UI"/>
              </a:defRPr>
            </a:pPr>
            <a:r>
              <a:rPr dirty="0" err="1"/>
              <a:t>Cauză</a:t>
            </a:r>
            <a:r>
              <a:rPr dirty="0"/>
              <a:t>: </a:t>
            </a:r>
            <a:r>
              <a:rPr dirty="0" err="1"/>
              <a:t>Pragul</a:t>
            </a:r>
            <a:r>
              <a:rPr dirty="0"/>
              <a:t> </a:t>
            </a:r>
            <a:r>
              <a:rPr dirty="0" err="1"/>
              <a:t>este</a:t>
            </a:r>
            <a:r>
              <a:rPr dirty="0"/>
              <a:t> fix — </a:t>
            </a:r>
            <a:r>
              <a:rPr dirty="0" err="1"/>
              <a:t>necesită</a:t>
            </a:r>
            <a:r>
              <a:rPr dirty="0"/>
              <a:t> </a:t>
            </a:r>
            <a:r>
              <a:rPr dirty="0" err="1"/>
              <a:t>calibrare</a:t>
            </a:r>
            <a:r>
              <a:rPr dirty="0"/>
              <a:t> </a:t>
            </a:r>
            <a:r>
              <a:rPr dirty="0" err="1"/>
              <a:t>pentru</a:t>
            </a:r>
            <a:r>
              <a:rPr dirty="0"/>
              <a:t> </a:t>
            </a:r>
            <a:r>
              <a:rPr dirty="0" err="1"/>
              <a:t>fiecare</a:t>
            </a:r>
            <a:r>
              <a:rPr dirty="0"/>
              <a:t> </a:t>
            </a:r>
            <a:r>
              <a:rPr dirty="0" err="1"/>
              <a:t>suprafață</a:t>
            </a:r>
            <a:endParaRPr lang="en-US">
              <a:cs typeface="Segoe U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4ECB71"/>
                </a:solidFill>
                <a:latin typeface="Segoe UI"/>
              </a:defRPr>
            </a:pPr>
            <a:r>
              <a:t>SOLUȚII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1887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188720"/>
            <a:ext cx="73152" cy="1600200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05840" y="12618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ECB71"/>
                </a:solidFill>
                <a:latin typeface="Segoe UI"/>
              </a:defRPr>
            </a:pPr>
            <a:r>
              <a:t>Zig-Zag / Oscilații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5544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Începe doar cu P, crește Kp până la oscilație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18562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Adaugă D pentru amortizare — crește Kd treptat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1579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Adaugă I doar pentru derivă constantă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459736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Valori de start: Kp=25, Ki=0, Kd=15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0175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731520" y="3017520"/>
            <a:ext cx="73152" cy="160020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05840" y="30906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F0FF"/>
                </a:solidFill>
                <a:latin typeface="Segoe UI"/>
              </a:defRPr>
            </a:pPr>
            <a:r>
              <a:t>Pierderea liniei în viraje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33832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Reduce viteza proporțional cu 1/eroare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36850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Folosește media ponderată a tuturor celor 6 senzori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39867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Adaugă recuperare: rotire pentru regăsirea liniei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4288536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Matrice mai largă = detectare mai timpurie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8463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31520" y="4846320"/>
            <a:ext cx="73152" cy="160020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005840" y="49194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D7CFF"/>
                </a:solidFill>
                <a:latin typeface="Segoe UI"/>
              </a:defRPr>
            </a:pPr>
            <a:r>
              <a:t>Probleme cu senzorii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" y="52120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Calibrare la pornire: citește valori min/max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55138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Prag = (min + max) / 2 pentru fiecare senzor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58155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Montaj la 5-15mm de sol, testează înălțimea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5840" y="6117336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Adaugă ecran de protecție la lumină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11887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6400800" y="1188720"/>
            <a:ext cx="73152" cy="160020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675120" y="12618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A855F7"/>
                </a:solidFill>
                <a:latin typeface="Segoe UI"/>
              </a:defRPr>
            </a:pPr>
            <a:r>
              <a:t>Viteze diferite ale motoarelor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20" y="15544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Aplică un factor de corecție software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20" y="18562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Folosește encodere pentru control în buclă închisă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5120" y="21579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Măsoară RPM real, calculează raportul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400800" y="30175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6400800" y="3017520"/>
            <a:ext cx="73152" cy="1600200"/>
          </a:xfrm>
          <a:prstGeom prst="rect">
            <a:avLst/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675120" y="30906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D93D"/>
                </a:solidFill>
                <a:latin typeface="Segoe UI"/>
              </a:defRPr>
            </a:pPr>
            <a:r>
              <a:t>Resetări ale ESP32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75120" y="33832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Adaugă condensator 470uF-1000uF pe linia de alimentare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36850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Alimentare separată: baterie→motoare, regulator→ESP32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75120" y="39867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Folosește LM7805 sau convertor buck pentru 5V stabil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00800" y="4846320"/>
            <a:ext cx="5303520" cy="160020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6400800" y="4846320"/>
            <a:ext cx="73152" cy="1600200"/>
          </a:xfrm>
          <a:prstGeom prst="rect">
            <a:avLst/>
          </a:prstGeom>
          <a:solidFill>
            <a:srgbClr val="B0B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675120" y="4919472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B0BCD0"/>
                </a:solidFill>
                <a:latin typeface="Segoe UI"/>
              </a:defRPr>
            </a:pPr>
            <a:r>
              <a:t>Adaptare la suprafață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75120" y="5212080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Rutină de auto-calibrare la pornire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75120" y="5513832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Stochează calibrarea în memoria ESP32 (NVS)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75120" y="5815584"/>
            <a:ext cx="4754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B0BCD0"/>
                </a:solidFill>
                <a:latin typeface="Segoe UI"/>
              </a:defRPr>
            </a:pPr>
            <a:r>
              <a:t>  Prag adaptiv în timpul funcționării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F0FF"/>
                </a:solidFill>
                <a:latin typeface="Segoe UI"/>
              </a:defRPr>
            </a:pPr>
            <a:r>
              <a:t>TESTARE ȘI REGLARE PID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1887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914400" y="1371600"/>
            <a:ext cx="411480" cy="411480"/>
          </a:xfrm>
          <a:prstGeom prst="ellipse">
            <a:avLst/>
          </a:prstGeom>
          <a:solidFill>
            <a:srgbClr val="00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3716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1: Test senzori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7373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Afișează valorile brute pe Serial. Verifică dacă fiecare senzor detectează alb/negru.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0175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914400" y="3200400"/>
            <a:ext cx="411480" cy="411480"/>
          </a:xfrm>
          <a:prstGeom prst="ellipse">
            <a:avLst/>
          </a:prstGeom>
          <a:solidFill>
            <a:srgbClr val="4D7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2004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2: Test motoare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5661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Rulează fiecare motor la diferite valori PWM. Verifică direcția. Notează PWM-ul minim de pornire.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8463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914400" y="5029200"/>
            <a:ext cx="411480" cy="4114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50292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3: Control doar cu 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53949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Setează Ki=0, Kd=0. Începe cu Kp=10, crește până când mașina urmărește linia dar oscilează.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0" y="11887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6583680" y="1371600"/>
            <a:ext cx="411480" cy="411480"/>
          </a:xfrm>
          <a:prstGeom prst="ellipse">
            <a:avLst/>
          </a:prstGeom>
          <a:solidFill>
            <a:srgbClr val="4ECB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13716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4: Adaugă Derivata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17373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Menține Kp la ~60% din valoarea critică. Crește Kd până când oscilațiile se opresc.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30175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6583680" y="3200400"/>
            <a:ext cx="411480" cy="411480"/>
          </a:xfrm>
          <a:prstGeom prst="ellipse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32004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5: Adaugă Integrala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35661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Doar dacă mașina deviază constant într-o parte. Folosește Ki foarte mic (0.01-0.1).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4846320"/>
            <a:ext cx="5303520" cy="15544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6583680" y="5029200"/>
            <a:ext cx="411480" cy="411480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F172A"/>
                </a:solidFill>
              </a:defRPr>
            </a:pPr>
            <a: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50292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Pasul 6: Optimizare viteză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5394960"/>
            <a:ext cx="4389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Crește viteza de bază treptat. Reglează Kd pentru fiecare viteză. Găsește viteza maximă stabilă.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855F7"/>
                </a:solidFill>
                <a:latin typeface="Segoe UI"/>
              </a:defRPr>
            </a:pPr>
            <a:r>
              <a:t>ÎMBUNĂTĂȚIRI ȘI IDEI BONUS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18872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188720"/>
            <a:ext cx="73152" cy="109728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05840" y="12801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Panou WiFi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64592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ESP32 servește o pagină web cu date live de la senzori și valori PID. Reglare de pe telefon!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51460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31520" y="2514600"/>
            <a:ext cx="73152" cy="109728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26060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Gestionare intersecții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297180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Detectează intersecții în T și încrucișări. Programează reguli de prioritate.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84048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31520" y="3840480"/>
            <a:ext cx="73152" cy="1097280"/>
          </a:xfrm>
          <a:prstGeom prst="rect">
            <a:avLst/>
          </a:prstGeom>
          <a:solidFill>
            <a:srgbClr val="4ECB7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05840" y="39319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Adaptare viteză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29768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Încetinește în curbe, accelerează pe linii drepte. Viteză = f(1/eroare).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5166359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731520" y="5166359"/>
            <a:ext cx="73152" cy="109728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05840" y="5257799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Cronometru + Numărător tururi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5623559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Detectează marcajul start/finiș. Numără tururile, afișează cel mai bun timp pe OLED.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118872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00800" y="1188720"/>
            <a:ext cx="73152" cy="1097280"/>
          </a:xfrm>
          <a:prstGeom prst="rect">
            <a:avLst/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675120" y="12801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Evitare obstacole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164592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Adaugă senzor ultrasonic HC-SR04. Oprește dacă există obstacol pe traseu.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251460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6400800" y="2514600"/>
            <a:ext cx="73152" cy="1097280"/>
          </a:xfrm>
          <a:prstGeom prst="rect">
            <a:avLst/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675120" y="26060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Indicatoare LED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75120" y="297180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Viraj stânga = clipire stânga. Dreapta = clipire dreapta. Linie pierdută = roșu.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0" y="3840480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6400800" y="3840480"/>
            <a:ext cx="73152" cy="1097280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675120" y="39319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Control Bluetooth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75120" y="4297680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Comută între modul autonom și manual de pe telefon, pentru depanare.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0" y="5166359"/>
            <a:ext cx="5303520" cy="1097280"/>
          </a:xfrm>
          <a:prstGeom prst="roundRect">
            <a:avLst/>
          </a:prstGeom>
          <a:solidFill>
            <a:srgbClr val="1621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6400800" y="5166359"/>
            <a:ext cx="73152" cy="1097280"/>
          </a:xfrm>
          <a:prstGeom prst="rect">
            <a:avLst/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675120" y="5257799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Segoe UI"/>
              </a:defRPr>
            </a:pPr>
            <a:r>
              <a:t>Înregistrare date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5623559"/>
            <a:ext cx="4754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CD0"/>
                </a:solidFill>
                <a:latin typeface="Segoe UI"/>
              </a:defRPr>
            </a:pPr>
            <a:r>
              <a:t>Salvează datele senzorilor + PID pe card SD. Analizează pentru optimizare.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00F0FF"/>
                </a:solidFill>
                <a:latin typeface="Segoe UI"/>
              </a:defRPr>
            </a:pPr>
            <a:r>
              <a:t>MULȚUMIM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0" y="2834640"/>
            <a:ext cx="3047695" cy="36576"/>
          </a:xfrm>
          <a:prstGeom prst="rect">
            <a:avLst/>
          </a:prstGeom>
          <a:solidFill>
            <a:srgbClr val="00F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31089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0">
                <a:solidFill>
                  <a:srgbClr val="FFFFFF"/>
                </a:solidFill>
                <a:latin typeface="Segoe UI"/>
              </a:defRPr>
            </a:pPr>
            <a:r>
              <a:t>Întrebări?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B0BCD0"/>
                </a:solidFill>
                <a:latin typeface="Segoe UI"/>
              </a:defRPr>
            </a:pPr>
            <a:r>
              <a:t>Mașină Autonomă cu Urmărire de Linie  |  ESP32 + Senzori IR + Control PID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34</cp:revision>
  <dcterms:created xsi:type="dcterms:W3CDTF">2013-01-27T09:14:16Z</dcterms:created>
  <dcterms:modified xsi:type="dcterms:W3CDTF">2026-03-04T15:11:50Z</dcterms:modified>
  <cp:category/>
</cp:coreProperties>
</file>